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1954" y="8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24B9569-AB20-4AAC-9B3A-97E372AA98B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26B7E46-F0B7-437F-B429-BE1F7B02AE7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619B699-48A2-4D7D-B6C9-138C512D02DF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DBD3E22-158E-459C-BDC1-AFD9F129EB18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F9CD64E-0FFA-4F3B-8FD2-D4A88B1B62E4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87BB581-658E-4222-920B-5045040EC8E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4C5BCB3-5C47-4D9D-9487-7BBBF23C905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4F4CA68-0863-41AA-811A-4EE75112CFB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41166BC-F88A-4E51-AAC2-CC8CFC77835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39A90BC-2BD0-40AA-89C6-AEAA72B5367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0ADFB3E-B940-44E0-8F2D-9B43FBFE122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B491D5E-A00B-4B1C-80C9-9078C89A3D2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&lt;date/time&gt;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8140BE6-C9F7-46C4-B9EA-269D1D95CB16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2"/>
          <p:cNvSpPr/>
          <p:nvPr/>
        </p:nvSpPr>
        <p:spPr>
          <a:xfrm>
            <a:off x="360" y="360"/>
            <a:ext cx="18287640" cy="1028664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IN" dirty="0"/>
          </a:p>
        </p:txBody>
      </p:sp>
      <p:sp>
        <p:nvSpPr>
          <p:cNvPr id="42" name="Freeform 3"/>
          <p:cNvSpPr/>
          <p:nvPr/>
        </p:nvSpPr>
        <p:spPr>
          <a:xfrm>
            <a:off x="5060880" y="405720"/>
            <a:ext cx="7770600" cy="2090520"/>
          </a:xfrm>
          <a:custGeom>
            <a:avLst/>
            <a:gdLst/>
            <a:ahLst/>
            <a:cxnLst/>
            <a:rect l="l" t="t" r="r" b="b"/>
            <a:pathLst>
              <a:path w="7771086" h="2090731">
                <a:moveTo>
                  <a:pt x="0" y="0"/>
                </a:moveTo>
                <a:lnTo>
                  <a:pt x="7771086" y="0"/>
                </a:lnTo>
                <a:lnTo>
                  <a:pt x="7771086" y="2090731"/>
                </a:lnTo>
                <a:lnTo>
                  <a:pt x="0" y="2090731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Freeform 4"/>
          <p:cNvSpPr/>
          <p:nvPr/>
        </p:nvSpPr>
        <p:spPr>
          <a:xfrm>
            <a:off x="648360" y="559080"/>
            <a:ext cx="1860120" cy="1783800"/>
          </a:xfrm>
          <a:custGeom>
            <a:avLst/>
            <a:gdLst/>
            <a:ahLst/>
            <a:cxnLst/>
            <a:rect l="l" t="t" r="r" b="b"/>
            <a:pathLst>
              <a:path w="1860435" h="1784128">
                <a:moveTo>
                  <a:pt x="0" y="0"/>
                </a:moveTo>
                <a:lnTo>
                  <a:pt x="1860435" y="0"/>
                </a:lnTo>
                <a:lnTo>
                  <a:pt x="1860435" y="1784128"/>
                </a:lnTo>
                <a:lnTo>
                  <a:pt x="0" y="178412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Freeform 5"/>
          <p:cNvSpPr/>
          <p:nvPr/>
        </p:nvSpPr>
        <p:spPr>
          <a:xfrm>
            <a:off x="15931440" y="504000"/>
            <a:ext cx="1838880" cy="1838880"/>
          </a:xfrm>
          <a:custGeom>
            <a:avLst/>
            <a:gdLst/>
            <a:ahLst/>
            <a:cxnLst/>
            <a:rect l="l" t="t" r="r" b="b"/>
            <a:pathLst>
              <a:path w="1839091" h="1839091">
                <a:moveTo>
                  <a:pt x="0" y="0"/>
                </a:moveTo>
                <a:lnTo>
                  <a:pt x="1839091" y="0"/>
                </a:lnTo>
                <a:lnTo>
                  <a:pt x="1839091" y="1839090"/>
                </a:lnTo>
                <a:lnTo>
                  <a:pt x="0" y="183909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" name="TextBox 6"/>
          <p:cNvSpPr/>
          <p:nvPr/>
        </p:nvSpPr>
        <p:spPr>
          <a:xfrm>
            <a:off x="3877560" y="5866200"/>
            <a:ext cx="10532160" cy="54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ts val="4320"/>
              </a:lnSpc>
              <a:buNone/>
            </a:pPr>
            <a:r>
              <a:rPr lang="en-US" sz="3600" b="1" strike="noStrike" spc="1149">
                <a:solidFill>
                  <a:srgbClr val="FFFFFF"/>
                </a:solidFill>
                <a:latin typeface="Montserrat Bold"/>
                <a:ea typeface="Montserrat Bold"/>
              </a:rPr>
              <a:t>PRESENTATION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6" name="TextBox 7"/>
          <p:cNvSpPr/>
          <p:nvPr/>
        </p:nvSpPr>
        <p:spPr>
          <a:xfrm>
            <a:off x="825612" y="3177499"/>
            <a:ext cx="16025268" cy="203132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ctr"/>
            <a:r>
              <a:rPr lang="en-IN" sz="6600" b="1" dirty="0">
                <a:solidFill>
                  <a:schemeClr val="bg1"/>
                </a:solidFill>
              </a:rPr>
              <a:t>SOFTWARE BEHAVIOR FINGERPRINTING SYSTEM</a:t>
            </a:r>
          </a:p>
        </p:txBody>
      </p:sp>
      <p:sp>
        <p:nvSpPr>
          <p:cNvPr id="47" name="TextBox 8"/>
          <p:cNvSpPr/>
          <p:nvPr/>
        </p:nvSpPr>
        <p:spPr>
          <a:xfrm>
            <a:off x="1028879" y="7444080"/>
            <a:ext cx="13742197" cy="225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ts val="6029"/>
              </a:lnSpc>
              <a:buNone/>
            </a:pPr>
            <a:r>
              <a:rPr lang="en-US" sz="431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TEAM NAME: Elite</a:t>
            </a:r>
            <a:endParaRPr lang="en-US" sz="4310" b="0" strike="noStrike" spc="-1" dirty="0">
              <a:latin typeface="Arial"/>
            </a:endParaRPr>
          </a:p>
          <a:p>
            <a:pPr algn="just">
              <a:lnSpc>
                <a:spcPts val="6029"/>
              </a:lnSpc>
              <a:buNone/>
            </a:pPr>
            <a:r>
              <a:rPr lang="en-US" sz="431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THEME: </a:t>
            </a:r>
            <a:r>
              <a:rPr lang="en-IN" sz="4400" b="1" dirty="0">
                <a:solidFill>
                  <a:schemeClr val="bg1"/>
                </a:solidFill>
              </a:rPr>
              <a:t>DevOps Intelligence </a:t>
            </a:r>
            <a:endParaRPr lang="en-US" sz="4310" b="1" strike="noStrike" spc="-1" dirty="0">
              <a:solidFill>
                <a:schemeClr val="bg1"/>
              </a:solidFill>
              <a:latin typeface="Arial"/>
            </a:endParaRPr>
          </a:p>
          <a:p>
            <a:pPr algn="just">
              <a:lnSpc>
                <a:spcPts val="6029"/>
              </a:lnSpc>
              <a:buNone/>
            </a:pPr>
            <a:r>
              <a:rPr lang="en-US" sz="431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COLLEGE: Chennai Institute Of Technology </a:t>
            </a:r>
            <a:endParaRPr lang="en-US" sz="431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2"/>
          <p:cNvSpPr/>
          <p:nvPr/>
        </p:nvSpPr>
        <p:spPr>
          <a:xfrm>
            <a:off x="-2855520" y="-4494960"/>
            <a:ext cx="11140920" cy="8229240"/>
          </a:xfrm>
          <a:custGeom>
            <a:avLst/>
            <a:gdLst/>
            <a:ahLst/>
            <a:cxnLst/>
            <a:rect l="l" t="t" r="r" b="b"/>
            <a:pathLst>
              <a:path w="11141155" h="8229600">
                <a:moveTo>
                  <a:pt x="0" y="0"/>
                </a:moveTo>
                <a:lnTo>
                  <a:pt x="11141155" y="0"/>
                </a:lnTo>
                <a:lnTo>
                  <a:pt x="111411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Freeform 3"/>
          <p:cNvSpPr/>
          <p:nvPr/>
        </p:nvSpPr>
        <p:spPr>
          <a:xfrm rot="20370000">
            <a:off x="13244295" y="4240679"/>
            <a:ext cx="10244520" cy="11510640"/>
          </a:xfrm>
          <a:custGeom>
            <a:avLst/>
            <a:gdLst/>
            <a:ahLst/>
            <a:cxnLst/>
            <a:rect l="l" t="t" r="r" b="b"/>
            <a:pathLst>
              <a:path w="10244762" h="11510968">
                <a:moveTo>
                  <a:pt x="0" y="0"/>
                </a:moveTo>
                <a:lnTo>
                  <a:pt x="10244762" y="0"/>
                </a:lnTo>
                <a:lnTo>
                  <a:pt x="10244762" y="11510969"/>
                </a:lnTo>
                <a:lnTo>
                  <a:pt x="0" y="11510969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TextBox 4"/>
          <p:cNvSpPr/>
          <p:nvPr/>
        </p:nvSpPr>
        <p:spPr>
          <a:xfrm>
            <a:off x="299160" y="285840"/>
            <a:ext cx="11097720" cy="1299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just">
              <a:lnSpc>
                <a:spcPts val="10227"/>
              </a:lnSpc>
              <a:buNone/>
            </a:pPr>
            <a:r>
              <a:rPr lang="en-US" sz="8520" b="0" strike="noStrike" spc="-1">
                <a:solidFill>
                  <a:srgbClr val="FFFFFF"/>
                </a:solidFill>
                <a:latin typeface="Horizon"/>
                <a:ea typeface="Horizon"/>
              </a:rPr>
              <a:t>PROBLEM</a:t>
            </a:r>
            <a:endParaRPr lang="en-US" sz="8520" b="0" strike="noStrike" spc="-1">
              <a:latin typeface="Arial"/>
            </a:endParaRPr>
          </a:p>
        </p:txBody>
      </p:sp>
      <p:sp>
        <p:nvSpPr>
          <p:cNvPr id="51" name="TextBox 5"/>
          <p:cNvSpPr/>
          <p:nvPr/>
        </p:nvSpPr>
        <p:spPr>
          <a:xfrm>
            <a:off x="412200" y="1590840"/>
            <a:ext cx="11411280" cy="153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just">
              <a:lnSpc>
                <a:spcPts val="6029"/>
              </a:lnSpc>
              <a:buNone/>
            </a:pPr>
            <a:r>
              <a:rPr lang="en-US" sz="4310" b="1" strike="noStrike" spc="-1">
                <a:solidFill>
                  <a:srgbClr val="FFFFFF"/>
                </a:solidFill>
                <a:latin typeface="Montserrat Bold"/>
                <a:ea typeface="Montserrat Bold"/>
              </a:rPr>
              <a:t>What specific problem are you solving?</a:t>
            </a:r>
            <a:endParaRPr lang="en-US" sz="4310" b="0" strike="noStrike" spc="-1">
              <a:latin typeface="Arial"/>
            </a:endParaRPr>
          </a:p>
        </p:txBody>
      </p:sp>
      <p:sp>
        <p:nvSpPr>
          <p:cNvPr id="52" name="Freeform 6"/>
          <p:cNvSpPr/>
          <p:nvPr/>
        </p:nvSpPr>
        <p:spPr>
          <a:xfrm>
            <a:off x="7416720" y="9144000"/>
            <a:ext cx="3667320" cy="986400"/>
          </a:xfrm>
          <a:custGeom>
            <a:avLst/>
            <a:gdLst/>
            <a:ahLst/>
            <a:cxnLst/>
            <a:rect l="l" t="t" r="r" b="b"/>
            <a:pathLst>
              <a:path w="3667568" h="986722">
                <a:moveTo>
                  <a:pt x="0" y="0"/>
                </a:moveTo>
                <a:lnTo>
                  <a:pt x="3667568" y="0"/>
                </a:lnTo>
                <a:lnTo>
                  <a:pt x="3667568" y="986722"/>
                </a:lnTo>
                <a:lnTo>
                  <a:pt x="0" y="98672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" name="Freeform 7"/>
          <p:cNvSpPr/>
          <p:nvPr/>
        </p:nvSpPr>
        <p:spPr>
          <a:xfrm>
            <a:off x="299160" y="9177480"/>
            <a:ext cx="958680" cy="919080"/>
          </a:xfrm>
          <a:custGeom>
            <a:avLst/>
            <a:gdLst/>
            <a:ahLst/>
            <a:cxnLst/>
            <a:rect l="l" t="t" r="r" b="b"/>
            <a:pathLst>
              <a:path w="958874" h="919545">
                <a:moveTo>
                  <a:pt x="0" y="0"/>
                </a:moveTo>
                <a:lnTo>
                  <a:pt x="958874" y="0"/>
                </a:lnTo>
                <a:lnTo>
                  <a:pt x="958874" y="919546"/>
                </a:lnTo>
                <a:lnTo>
                  <a:pt x="0" y="91954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" name="Freeform 8"/>
          <p:cNvSpPr/>
          <p:nvPr/>
        </p:nvSpPr>
        <p:spPr>
          <a:xfrm>
            <a:off x="16948800" y="9157680"/>
            <a:ext cx="959040" cy="959040"/>
          </a:xfrm>
          <a:custGeom>
            <a:avLst/>
            <a:gdLst/>
            <a:ahLst/>
            <a:cxnLst/>
            <a:rect l="l" t="t" r="r" b="b"/>
            <a:pathLst>
              <a:path w="959282" h="959282">
                <a:moveTo>
                  <a:pt x="0" y="0"/>
                </a:moveTo>
                <a:lnTo>
                  <a:pt x="959282" y="0"/>
                </a:lnTo>
                <a:lnTo>
                  <a:pt x="959282" y="959282"/>
                </a:lnTo>
                <a:lnTo>
                  <a:pt x="0" y="95928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5A3D48F-335F-21F4-0E23-166169936847}"/>
              </a:ext>
            </a:extLst>
          </p:cNvPr>
          <p:cNvSpPr/>
          <p:nvPr/>
        </p:nvSpPr>
        <p:spPr>
          <a:xfrm>
            <a:off x="412200" y="2578991"/>
            <a:ext cx="16740554" cy="591040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Modern software systems fail </a:t>
            </a:r>
            <a:r>
              <a:rPr lang="en-US" sz="3200" b="1" dirty="0">
                <a:solidFill>
                  <a:schemeClr val="bg1"/>
                </a:solidFill>
              </a:rPr>
              <a:t>without clear warning</a:t>
            </a:r>
            <a:r>
              <a:rPr lang="en-US" sz="3200" dirty="0">
                <a:solidFill>
                  <a:schemeClr val="bg1"/>
                </a:solidFill>
              </a:rPr>
              <a:t>.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Existing monitoring tools rely on </a:t>
            </a:r>
            <a:r>
              <a:rPr lang="en-US" sz="3200" b="1" dirty="0">
                <a:solidFill>
                  <a:schemeClr val="bg1"/>
                </a:solidFill>
              </a:rPr>
              <a:t>static thresholds</a:t>
            </a:r>
            <a:r>
              <a:rPr lang="en-US" sz="3200" dirty="0">
                <a:solidFill>
                  <a:schemeClr val="bg1"/>
                </a:solidFill>
              </a:rPr>
              <a:t> like CPU or memory usage and often detect issues </a:t>
            </a:r>
            <a:r>
              <a:rPr lang="en-US" sz="3200" b="1" dirty="0">
                <a:solidFill>
                  <a:schemeClr val="bg1"/>
                </a:solidFill>
              </a:rPr>
              <a:t>after failures occur</a:t>
            </a:r>
            <a:r>
              <a:rPr lang="en-US" sz="3200" dirty="0">
                <a:solidFill>
                  <a:schemeClr val="bg1"/>
                </a:solidFill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They fail to: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Detect </a:t>
            </a:r>
            <a:r>
              <a:rPr lang="en-US" sz="3200" b="1" dirty="0">
                <a:solidFill>
                  <a:schemeClr val="bg1"/>
                </a:solidFill>
              </a:rPr>
              <a:t>silent behavior changes</a:t>
            </a: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Identify </a:t>
            </a:r>
            <a:r>
              <a:rPr lang="en-US" sz="3200" b="1" dirty="0">
                <a:solidFill>
                  <a:schemeClr val="bg1"/>
                </a:solidFill>
              </a:rPr>
              <a:t>early signs of crashes</a:t>
            </a: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Understand </a:t>
            </a:r>
            <a:r>
              <a:rPr lang="en-US" sz="3200" i="1" dirty="0">
                <a:solidFill>
                  <a:schemeClr val="bg1"/>
                </a:solidFill>
              </a:rPr>
              <a:t>how</a:t>
            </a:r>
            <a:r>
              <a:rPr lang="en-US" sz="3200" dirty="0">
                <a:solidFill>
                  <a:schemeClr val="bg1"/>
                </a:solidFill>
              </a:rPr>
              <a:t> software behavior deviates over time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As a result, teams face downtime, delayed debugging, and poor system reliability.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2"/>
          <p:cNvSpPr/>
          <p:nvPr/>
        </p:nvSpPr>
        <p:spPr>
          <a:xfrm>
            <a:off x="983160" y="4938840"/>
            <a:ext cx="11140920" cy="8229240"/>
          </a:xfrm>
          <a:custGeom>
            <a:avLst/>
            <a:gdLst/>
            <a:ahLst/>
            <a:cxnLst/>
            <a:rect l="l" t="t" r="r" b="b"/>
            <a:pathLst>
              <a:path w="11141155" h="8229600">
                <a:moveTo>
                  <a:pt x="0" y="0"/>
                </a:moveTo>
                <a:lnTo>
                  <a:pt x="11141155" y="0"/>
                </a:lnTo>
                <a:lnTo>
                  <a:pt x="111411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" name="Freeform 3"/>
          <p:cNvSpPr/>
          <p:nvPr/>
        </p:nvSpPr>
        <p:spPr>
          <a:xfrm>
            <a:off x="-5426425" y="-970374"/>
            <a:ext cx="13746240" cy="8229240"/>
          </a:xfrm>
          <a:custGeom>
            <a:avLst/>
            <a:gdLst/>
            <a:ahLst/>
            <a:cxnLst/>
            <a:rect l="l" t="t" r="r" b="b"/>
            <a:pathLst>
              <a:path w="13746548" h="8229600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IN" dirty="0"/>
          </a:p>
        </p:txBody>
      </p:sp>
      <p:sp>
        <p:nvSpPr>
          <p:cNvPr id="57" name="TextBox 4"/>
          <p:cNvSpPr/>
          <p:nvPr/>
        </p:nvSpPr>
        <p:spPr>
          <a:xfrm>
            <a:off x="-1445940" y="279720"/>
            <a:ext cx="8255520" cy="131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ts val="10321"/>
              </a:lnSpc>
              <a:buNone/>
            </a:pPr>
            <a:r>
              <a:rPr lang="en-US" sz="8600" b="0" strike="noStrike" spc="-1" dirty="0">
                <a:solidFill>
                  <a:srgbClr val="FFFFFF"/>
                </a:solidFill>
                <a:latin typeface="Horizon"/>
                <a:ea typeface="Horizon"/>
              </a:rPr>
              <a:t>SOLUTION</a:t>
            </a:r>
            <a:endParaRPr lang="en-US" sz="8600" b="0" strike="noStrike" spc="-1" dirty="0">
              <a:latin typeface="Arial"/>
            </a:endParaRPr>
          </a:p>
        </p:txBody>
      </p:sp>
      <p:sp>
        <p:nvSpPr>
          <p:cNvPr id="58" name="TextBox 5"/>
          <p:cNvSpPr/>
          <p:nvPr/>
        </p:nvSpPr>
        <p:spPr>
          <a:xfrm>
            <a:off x="412200" y="1590840"/>
            <a:ext cx="12794760" cy="153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just">
              <a:lnSpc>
                <a:spcPts val="6029"/>
              </a:lnSpc>
              <a:buNone/>
            </a:pPr>
            <a:r>
              <a:rPr lang="en-US" sz="431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How does your solution solve this problem?</a:t>
            </a:r>
            <a:endParaRPr lang="en-US" sz="4310" b="0" strike="noStrike" spc="-1" dirty="0">
              <a:latin typeface="Arial"/>
            </a:endParaRPr>
          </a:p>
        </p:txBody>
      </p:sp>
      <p:sp>
        <p:nvSpPr>
          <p:cNvPr id="59" name="Freeform 6"/>
          <p:cNvSpPr/>
          <p:nvPr/>
        </p:nvSpPr>
        <p:spPr>
          <a:xfrm>
            <a:off x="7416720" y="9144000"/>
            <a:ext cx="3667320" cy="986400"/>
          </a:xfrm>
          <a:custGeom>
            <a:avLst/>
            <a:gdLst/>
            <a:ahLst/>
            <a:cxnLst/>
            <a:rect l="l" t="t" r="r" b="b"/>
            <a:pathLst>
              <a:path w="3667568" h="986722">
                <a:moveTo>
                  <a:pt x="0" y="0"/>
                </a:moveTo>
                <a:lnTo>
                  <a:pt x="3667568" y="0"/>
                </a:lnTo>
                <a:lnTo>
                  <a:pt x="3667568" y="986722"/>
                </a:lnTo>
                <a:lnTo>
                  <a:pt x="0" y="98672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" name="Freeform 7"/>
          <p:cNvSpPr/>
          <p:nvPr/>
        </p:nvSpPr>
        <p:spPr>
          <a:xfrm>
            <a:off x="299160" y="9177480"/>
            <a:ext cx="958680" cy="919080"/>
          </a:xfrm>
          <a:custGeom>
            <a:avLst/>
            <a:gdLst/>
            <a:ahLst/>
            <a:cxnLst/>
            <a:rect l="l" t="t" r="r" b="b"/>
            <a:pathLst>
              <a:path w="958874" h="919545">
                <a:moveTo>
                  <a:pt x="0" y="0"/>
                </a:moveTo>
                <a:lnTo>
                  <a:pt x="958874" y="0"/>
                </a:lnTo>
                <a:lnTo>
                  <a:pt x="958874" y="919546"/>
                </a:lnTo>
                <a:lnTo>
                  <a:pt x="0" y="91954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" name="Freeform 8"/>
          <p:cNvSpPr/>
          <p:nvPr/>
        </p:nvSpPr>
        <p:spPr>
          <a:xfrm>
            <a:off x="16948800" y="9157680"/>
            <a:ext cx="959040" cy="959040"/>
          </a:xfrm>
          <a:custGeom>
            <a:avLst/>
            <a:gdLst/>
            <a:ahLst/>
            <a:cxnLst/>
            <a:rect l="l" t="t" r="r" b="b"/>
            <a:pathLst>
              <a:path w="959282" h="959282">
                <a:moveTo>
                  <a:pt x="0" y="0"/>
                </a:moveTo>
                <a:lnTo>
                  <a:pt x="959282" y="0"/>
                </a:lnTo>
                <a:lnTo>
                  <a:pt x="959282" y="959282"/>
                </a:lnTo>
                <a:lnTo>
                  <a:pt x="0" y="95928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84BDE1-368B-E511-4CA2-10618CA84470}"/>
              </a:ext>
            </a:extLst>
          </p:cNvPr>
          <p:cNvSpPr/>
          <p:nvPr/>
        </p:nvSpPr>
        <p:spPr>
          <a:xfrm>
            <a:off x="425091" y="2608347"/>
            <a:ext cx="16879749" cy="443307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Our solution introduces </a:t>
            </a:r>
            <a:r>
              <a:rPr lang="en-US" sz="3200" b="1" dirty="0">
                <a:solidFill>
                  <a:schemeClr val="bg1"/>
                </a:solidFill>
              </a:rPr>
              <a:t>Software Behavior Fingerprinting</a:t>
            </a:r>
            <a:r>
              <a:rPr lang="en-US" sz="3200" dirty="0">
                <a:solidFill>
                  <a:schemeClr val="bg1"/>
                </a:solidFill>
              </a:rPr>
              <a:t>, where: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The system learns the </a:t>
            </a:r>
            <a:r>
              <a:rPr lang="en-US" sz="3200" b="1" dirty="0">
                <a:solidFill>
                  <a:schemeClr val="bg1"/>
                </a:solidFill>
              </a:rPr>
              <a:t>normal runtime behavior</a:t>
            </a:r>
            <a:r>
              <a:rPr lang="en-US" sz="3200" dirty="0">
                <a:solidFill>
                  <a:schemeClr val="bg1"/>
                </a:solidFill>
              </a:rPr>
              <a:t> of an application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Creates a </a:t>
            </a:r>
            <a:r>
              <a:rPr lang="en-US" sz="3200" b="1" dirty="0">
                <a:solidFill>
                  <a:schemeClr val="bg1"/>
                </a:solidFill>
              </a:rPr>
              <a:t>unique behavioral fingerprint</a:t>
            </a:r>
            <a:r>
              <a:rPr lang="en-US" sz="3200" dirty="0">
                <a:solidFill>
                  <a:schemeClr val="bg1"/>
                </a:solidFill>
              </a:rPr>
              <a:t> using logs, API calls, and performance patterns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Continuously compares live behavior with the baseline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Detects </a:t>
            </a:r>
            <a:r>
              <a:rPr lang="en-US" sz="3200" b="1" dirty="0">
                <a:solidFill>
                  <a:schemeClr val="bg1"/>
                </a:solidFill>
              </a:rPr>
              <a:t>behavior drift</a:t>
            </a:r>
            <a:r>
              <a:rPr lang="en-US" sz="3200" dirty="0">
                <a:solidFill>
                  <a:schemeClr val="bg1"/>
                </a:solidFill>
              </a:rPr>
              <a:t> before failures happen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This enables </a:t>
            </a:r>
            <a:r>
              <a:rPr lang="en-US" sz="3200" b="1" dirty="0">
                <a:solidFill>
                  <a:schemeClr val="bg1"/>
                </a:solidFill>
              </a:rPr>
              <a:t>predictive failure detection</a:t>
            </a:r>
            <a:r>
              <a:rPr lang="en-US" sz="3200" dirty="0">
                <a:solidFill>
                  <a:schemeClr val="bg1"/>
                </a:solidFill>
              </a:rPr>
              <a:t> instead of reactive monitoring.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eeform 2"/>
          <p:cNvSpPr/>
          <p:nvPr/>
        </p:nvSpPr>
        <p:spPr>
          <a:xfrm>
            <a:off x="1257840" y="5522400"/>
            <a:ext cx="11140920" cy="8229240"/>
          </a:xfrm>
          <a:custGeom>
            <a:avLst/>
            <a:gdLst/>
            <a:ahLst/>
            <a:cxnLst/>
            <a:rect l="l" t="t" r="r" b="b"/>
            <a:pathLst>
              <a:path w="11141155" h="8229600">
                <a:moveTo>
                  <a:pt x="0" y="0"/>
                </a:moveTo>
                <a:lnTo>
                  <a:pt x="11141155" y="0"/>
                </a:lnTo>
                <a:lnTo>
                  <a:pt x="111411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" name="Freeform 3"/>
          <p:cNvSpPr/>
          <p:nvPr/>
        </p:nvSpPr>
        <p:spPr>
          <a:xfrm>
            <a:off x="-3292200" y="-2023912"/>
            <a:ext cx="13746240" cy="8229240"/>
          </a:xfrm>
          <a:custGeom>
            <a:avLst/>
            <a:gdLst/>
            <a:ahLst/>
            <a:cxnLst/>
            <a:rect l="l" t="t" r="r" b="b"/>
            <a:pathLst>
              <a:path w="13746548" h="8229600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" name="TextBox 4"/>
          <p:cNvSpPr/>
          <p:nvPr/>
        </p:nvSpPr>
        <p:spPr>
          <a:xfrm>
            <a:off x="-5009220" y="190440"/>
            <a:ext cx="10616760" cy="131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10321"/>
              </a:lnSpc>
              <a:buNone/>
            </a:pPr>
            <a:r>
              <a:rPr lang="en-US" sz="8600" b="0" strike="noStrike" spc="-1" dirty="0">
                <a:solidFill>
                  <a:srgbClr val="FFFFFF"/>
                </a:solidFill>
                <a:latin typeface="Horizon"/>
                <a:ea typeface="Horizon"/>
              </a:rPr>
              <a:t>TECH STACK</a:t>
            </a:r>
            <a:endParaRPr lang="en-US" sz="8600" b="0" strike="noStrike" spc="-1" dirty="0">
              <a:latin typeface="Arial"/>
            </a:endParaRPr>
          </a:p>
        </p:txBody>
      </p:sp>
      <p:sp>
        <p:nvSpPr>
          <p:cNvPr id="65" name="TextBox 5"/>
          <p:cNvSpPr/>
          <p:nvPr/>
        </p:nvSpPr>
        <p:spPr>
          <a:xfrm>
            <a:off x="412200" y="1590840"/>
            <a:ext cx="14599440" cy="153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just">
              <a:lnSpc>
                <a:spcPts val="6029"/>
              </a:lnSpc>
              <a:buNone/>
            </a:pPr>
            <a:r>
              <a:rPr lang="en-US" sz="431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What technologies will you use to build the MVP?</a:t>
            </a:r>
            <a:endParaRPr lang="en-US" sz="4310" b="0" strike="noStrike" spc="-1" dirty="0">
              <a:latin typeface="Arial"/>
            </a:endParaRPr>
          </a:p>
        </p:txBody>
      </p:sp>
      <p:sp>
        <p:nvSpPr>
          <p:cNvPr id="66" name="Freeform 6"/>
          <p:cNvSpPr/>
          <p:nvPr/>
        </p:nvSpPr>
        <p:spPr>
          <a:xfrm>
            <a:off x="7416720" y="9144000"/>
            <a:ext cx="3667320" cy="986400"/>
          </a:xfrm>
          <a:custGeom>
            <a:avLst/>
            <a:gdLst/>
            <a:ahLst/>
            <a:cxnLst/>
            <a:rect l="l" t="t" r="r" b="b"/>
            <a:pathLst>
              <a:path w="3667568" h="986722">
                <a:moveTo>
                  <a:pt x="0" y="0"/>
                </a:moveTo>
                <a:lnTo>
                  <a:pt x="3667568" y="0"/>
                </a:lnTo>
                <a:lnTo>
                  <a:pt x="3667568" y="986722"/>
                </a:lnTo>
                <a:lnTo>
                  <a:pt x="0" y="98672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" name="Freeform 7"/>
          <p:cNvSpPr/>
          <p:nvPr/>
        </p:nvSpPr>
        <p:spPr>
          <a:xfrm>
            <a:off x="299160" y="9177480"/>
            <a:ext cx="958680" cy="919080"/>
          </a:xfrm>
          <a:custGeom>
            <a:avLst/>
            <a:gdLst/>
            <a:ahLst/>
            <a:cxnLst/>
            <a:rect l="l" t="t" r="r" b="b"/>
            <a:pathLst>
              <a:path w="958874" h="919545">
                <a:moveTo>
                  <a:pt x="0" y="0"/>
                </a:moveTo>
                <a:lnTo>
                  <a:pt x="958874" y="0"/>
                </a:lnTo>
                <a:lnTo>
                  <a:pt x="958874" y="919546"/>
                </a:lnTo>
                <a:lnTo>
                  <a:pt x="0" y="91954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" name="Freeform 8"/>
          <p:cNvSpPr/>
          <p:nvPr/>
        </p:nvSpPr>
        <p:spPr>
          <a:xfrm>
            <a:off x="16948800" y="9157680"/>
            <a:ext cx="959040" cy="959040"/>
          </a:xfrm>
          <a:custGeom>
            <a:avLst/>
            <a:gdLst/>
            <a:ahLst/>
            <a:cxnLst/>
            <a:rect l="l" t="t" r="r" b="b"/>
            <a:pathLst>
              <a:path w="959282" h="959282">
                <a:moveTo>
                  <a:pt x="0" y="0"/>
                </a:moveTo>
                <a:lnTo>
                  <a:pt x="959282" y="0"/>
                </a:lnTo>
                <a:lnTo>
                  <a:pt x="959282" y="959282"/>
                </a:lnTo>
                <a:lnTo>
                  <a:pt x="0" y="95928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3187BA9-55E0-9669-5E2B-8FB5D2CCA6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894" y="2548063"/>
            <a:ext cx="13450733" cy="44330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Frontend: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React.js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Backend: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Python / Node.js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Machine Learning: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Anomaly Detection (Isolation Forest / Autoencoder)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 Processing: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Log parsing &amp; metrics analysis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Authentication: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JWT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Visualization: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Charts &amp; dashboards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Freeform 2"/>
          <p:cNvSpPr/>
          <p:nvPr/>
        </p:nvSpPr>
        <p:spPr>
          <a:xfrm>
            <a:off x="1257840" y="5696100"/>
            <a:ext cx="11140920" cy="8229240"/>
          </a:xfrm>
          <a:custGeom>
            <a:avLst/>
            <a:gdLst/>
            <a:ahLst/>
            <a:cxnLst/>
            <a:rect l="l" t="t" r="r" b="b"/>
            <a:pathLst>
              <a:path w="11141155" h="8229600">
                <a:moveTo>
                  <a:pt x="0" y="0"/>
                </a:moveTo>
                <a:lnTo>
                  <a:pt x="11141155" y="0"/>
                </a:lnTo>
                <a:lnTo>
                  <a:pt x="111411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" name="Freeform 3"/>
          <p:cNvSpPr/>
          <p:nvPr/>
        </p:nvSpPr>
        <p:spPr>
          <a:xfrm>
            <a:off x="-4602600" y="-1329480"/>
            <a:ext cx="13746240" cy="8229240"/>
          </a:xfrm>
          <a:custGeom>
            <a:avLst/>
            <a:gdLst/>
            <a:ahLst/>
            <a:cxnLst/>
            <a:rect l="l" t="t" r="r" b="b"/>
            <a:pathLst>
              <a:path w="13746548" h="8229600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" name="TextBox 4"/>
          <p:cNvSpPr/>
          <p:nvPr/>
        </p:nvSpPr>
        <p:spPr>
          <a:xfrm>
            <a:off x="-12751348" y="451685"/>
            <a:ext cx="23009040" cy="960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ts val="7560"/>
              </a:lnSpc>
              <a:buNone/>
            </a:pPr>
            <a:r>
              <a:rPr lang="en-US" sz="6300" b="0" strike="noStrike" spc="-1" dirty="0">
                <a:solidFill>
                  <a:srgbClr val="FFFFFF"/>
                </a:solidFill>
                <a:latin typeface="Horizon"/>
                <a:ea typeface="Horizon"/>
              </a:rPr>
              <a:t>USP (UNIQUE SELLING POINT)</a:t>
            </a:r>
            <a:endParaRPr lang="en-US" sz="6300" b="0" strike="noStrike" spc="-1" dirty="0">
              <a:latin typeface="Arial"/>
            </a:endParaRPr>
          </a:p>
        </p:txBody>
      </p:sp>
      <p:sp>
        <p:nvSpPr>
          <p:cNvPr id="72" name="TextBox 5"/>
          <p:cNvSpPr/>
          <p:nvPr/>
        </p:nvSpPr>
        <p:spPr>
          <a:xfrm>
            <a:off x="509409" y="1560769"/>
            <a:ext cx="10118160" cy="91525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563040" lvl="1" indent="-281520" algn="just">
              <a:lnSpc>
                <a:spcPts val="3651"/>
              </a:lnSpc>
              <a:buClr>
                <a:srgbClr val="FFFFFF"/>
              </a:buClr>
              <a:buFont typeface="Arial"/>
              <a:buChar char="•"/>
            </a:pPr>
            <a:r>
              <a:rPr lang="en-US" sz="291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Why is your idea better than existing solutions?</a:t>
            </a:r>
            <a:endParaRPr lang="en-US" sz="2910" b="0" strike="noStrike" spc="-1" dirty="0">
              <a:latin typeface="Arial"/>
            </a:endParaRPr>
          </a:p>
          <a:p>
            <a:pPr algn="just">
              <a:lnSpc>
                <a:spcPts val="3651"/>
              </a:lnSpc>
              <a:buNone/>
            </a:pPr>
            <a:endParaRPr lang="en-US" sz="2910" b="0" strike="noStrike" spc="-1" dirty="0">
              <a:latin typeface="Arial"/>
            </a:endParaRPr>
          </a:p>
        </p:txBody>
      </p:sp>
      <p:sp>
        <p:nvSpPr>
          <p:cNvPr id="73" name="Freeform 6"/>
          <p:cNvSpPr/>
          <p:nvPr/>
        </p:nvSpPr>
        <p:spPr>
          <a:xfrm>
            <a:off x="7416720" y="9144000"/>
            <a:ext cx="3667320" cy="986400"/>
          </a:xfrm>
          <a:custGeom>
            <a:avLst/>
            <a:gdLst/>
            <a:ahLst/>
            <a:cxnLst/>
            <a:rect l="l" t="t" r="r" b="b"/>
            <a:pathLst>
              <a:path w="3667568" h="986722">
                <a:moveTo>
                  <a:pt x="0" y="0"/>
                </a:moveTo>
                <a:lnTo>
                  <a:pt x="3667568" y="0"/>
                </a:lnTo>
                <a:lnTo>
                  <a:pt x="3667568" y="986722"/>
                </a:lnTo>
                <a:lnTo>
                  <a:pt x="0" y="98672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" name="Freeform 7"/>
          <p:cNvSpPr/>
          <p:nvPr/>
        </p:nvSpPr>
        <p:spPr>
          <a:xfrm>
            <a:off x="299160" y="9177480"/>
            <a:ext cx="958680" cy="919080"/>
          </a:xfrm>
          <a:custGeom>
            <a:avLst/>
            <a:gdLst/>
            <a:ahLst/>
            <a:cxnLst/>
            <a:rect l="l" t="t" r="r" b="b"/>
            <a:pathLst>
              <a:path w="958874" h="919545">
                <a:moveTo>
                  <a:pt x="0" y="0"/>
                </a:moveTo>
                <a:lnTo>
                  <a:pt x="958874" y="0"/>
                </a:lnTo>
                <a:lnTo>
                  <a:pt x="958874" y="919546"/>
                </a:lnTo>
                <a:lnTo>
                  <a:pt x="0" y="91954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" name="Freeform 8"/>
          <p:cNvSpPr/>
          <p:nvPr/>
        </p:nvSpPr>
        <p:spPr>
          <a:xfrm>
            <a:off x="16948800" y="9157680"/>
            <a:ext cx="959040" cy="959040"/>
          </a:xfrm>
          <a:custGeom>
            <a:avLst/>
            <a:gdLst/>
            <a:ahLst/>
            <a:cxnLst/>
            <a:rect l="l" t="t" r="r" b="b"/>
            <a:pathLst>
              <a:path w="959282" h="959282">
                <a:moveTo>
                  <a:pt x="0" y="0"/>
                </a:moveTo>
                <a:lnTo>
                  <a:pt x="959282" y="0"/>
                </a:lnTo>
                <a:lnTo>
                  <a:pt x="959282" y="959282"/>
                </a:lnTo>
                <a:lnTo>
                  <a:pt x="0" y="95928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D6BB28B-821A-E831-E829-8ABE0BBEE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9656" y="2018394"/>
            <a:ext cx="8844088" cy="7387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Introduces the concept of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software identity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Focuses on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behavior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not just metrics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Detects issues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before crashes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Works across environments (dev, test, prod)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Lightweight and scalable for modern systems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3200" b="1" strike="noStrike" spc="-1" dirty="0">
                <a:solidFill>
                  <a:schemeClr val="bg1"/>
                </a:solidFill>
                <a:latin typeface="Montserrat Bold"/>
                <a:ea typeface="Montserrat Bold"/>
              </a:rPr>
              <a:t>What makes it innovative?</a:t>
            </a:r>
            <a:endParaRPr lang="en-US" sz="3200" spc="-1" dirty="0">
              <a:solidFill>
                <a:schemeClr val="bg1"/>
              </a:solidFill>
            </a:endParaRPr>
          </a:p>
          <a:p>
            <a:pPr marL="457200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Existing tools monitor </a:t>
            </a:r>
            <a:r>
              <a:rPr lang="en-US" sz="3200" i="1" dirty="0">
                <a:solidFill>
                  <a:schemeClr val="bg1"/>
                </a:solidFill>
              </a:rPr>
              <a:t>numbers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Our system understands </a:t>
            </a:r>
            <a:r>
              <a:rPr lang="en-US" sz="3200" i="1" dirty="0">
                <a:solidFill>
                  <a:schemeClr val="bg1"/>
                </a:solidFill>
              </a:rPr>
              <a:t>behavior</a:t>
            </a:r>
            <a:endParaRPr lang="en-US" sz="3200" dirty="0">
              <a:solidFill>
                <a:schemeClr val="bg1"/>
              </a:solidFill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 2"/>
          <p:cNvSpPr/>
          <p:nvPr/>
        </p:nvSpPr>
        <p:spPr>
          <a:xfrm>
            <a:off x="360" y="0"/>
            <a:ext cx="18287640" cy="1028664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" name="TextBox 3"/>
          <p:cNvSpPr/>
          <p:nvPr/>
        </p:nvSpPr>
        <p:spPr>
          <a:xfrm>
            <a:off x="-2768940" y="377762"/>
            <a:ext cx="12413160" cy="103419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ts val="8555"/>
              </a:lnSpc>
              <a:buNone/>
            </a:pPr>
            <a:r>
              <a:rPr lang="en-US" sz="6300" b="0" strike="noStrike" spc="-1" dirty="0">
                <a:solidFill>
                  <a:srgbClr val="FFFFFF"/>
                </a:solidFill>
                <a:latin typeface="Horizon"/>
                <a:ea typeface="Horizon"/>
              </a:rPr>
              <a:t>TEAM MEMBERS</a:t>
            </a:r>
            <a:endParaRPr lang="en-US" sz="6300" b="0" strike="noStrike" spc="-1" dirty="0">
              <a:latin typeface="Arial"/>
            </a:endParaRPr>
          </a:p>
        </p:txBody>
      </p:sp>
      <p:sp>
        <p:nvSpPr>
          <p:cNvPr id="78" name="TextBox 4"/>
          <p:cNvSpPr/>
          <p:nvPr/>
        </p:nvSpPr>
        <p:spPr>
          <a:xfrm>
            <a:off x="778500" y="1807900"/>
            <a:ext cx="7404208" cy="233506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MEMBER 1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NAME : Vimal C V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EMAIL:</a:t>
            </a:r>
            <a:r>
              <a:rPr lang="en-US" sz="2400" b="1" spc="-1" dirty="0">
                <a:solidFill>
                  <a:srgbClr val="FFFFFF"/>
                </a:solidFill>
                <a:latin typeface="Montserrat Bold"/>
                <a:ea typeface="Montserrat Bold"/>
              </a:rPr>
              <a:t> vimalcv.it2024@citchennai.net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PH NO: 9150247013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79" name="TextBox 5"/>
          <p:cNvSpPr/>
          <p:nvPr/>
        </p:nvSpPr>
        <p:spPr>
          <a:xfrm>
            <a:off x="8534401" y="1509646"/>
            <a:ext cx="7996964" cy="233506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MEMBER 3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NAME : Sri </a:t>
            </a:r>
            <a:r>
              <a:rPr lang="en-US" sz="2400" b="1" strike="noStrike" spc="-1" dirty="0" err="1">
                <a:solidFill>
                  <a:srgbClr val="FFFFFF"/>
                </a:solidFill>
                <a:latin typeface="Montserrat Bold"/>
                <a:ea typeface="Montserrat Bold"/>
              </a:rPr>
              <a:t>Harshavarth</a:t>
            </a: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 M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EMAIL: sriharshavarthm.it2024@citchennai.net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PH NO: 9865141618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80" name="TextBox 6"/>
          <p:cNvSpPr/>
          <p:nvPr/>
        </p:nvSpPr>
        <p:spPr>
          <a:xfrm>
            <a:off x="778500" y="4957717"/>
            <a:ext cx="6638220" cy="23288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MEMBER 2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NAME : Kesav S G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EMAIL: sgkesav.it2024@citchennai.net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PH NO: 9360962755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81" name="TextBox 7"/>
          <p:cNvSpPr/>
          <p:nvPr/>
        </p:nvSpPr>
        <p:spPr>
          <a:xfrm>
            <a:off x="8534401" y="4957717"/>
            <a:ext cx="7996963" cy="23288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MEMBER 4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NAME : Rohith Kumar KR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EMAIL: rohithkumarkr.it2024@citchennai.net</a:t>
            </a:r>
            <a:endParaRPr lang="en-US" sz="2400" b="0" strike="noStrike" spc="-1" dirty="0">
              <a:latin typeface="Arial"/>
            </a:endParaRPr>
          </a:p>
          <a:p>
            <a:pPr algn="just">
              <a:lnSpc>
                <a:spcPts val="4725"/>
              </a:lnSpc>
              <a:buNone/>
            </a:pPr>
            <a:r>
              <a:rPr lang="en-US" sz="2400" b="1" strike="noStrike" spc="-1" dirty="0">
                <a:solidFill>
                  <a:srgbClr val="FFFFFF"/>
                </a:solidFill>
                <a:latin typeface="Montserrat Bold"/>
                <a:ea typeface="Montserrat Bold"/>
              </a:rPr>
              <a:t>PH NO: 8838994626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82" name="Freeform 8"/>
          <p:cNvSpPr/>
          <p:nvPr/>
        </p:nvSpPr>
        <p:spPr>
          <a:xfrm>
            <a:off x="7416720" y="9144000"/>
            <a:ext cx="3667320" cy="986400"/>
          </a:xfrm>
          <a:custGeom>
            <a:avLst/>
            <a:gdLst/>
            <a:ahLst/>
            <a:cxnLst/>
            <a:rect l="l" t="t" r="r" b="b"/>
            <a:pathLst>
              <a:path w="3667568" h="986722">
                <a:moveTo>
                  <a:pt x="0" y="0"/>
                </a:moveTo>
                <a:lnTo>
                  <a:pt x="3667568" y="0"/>
                </a:lnTo>
                <a:lnTo>
                  <a:pt x="3667568" y="986722"/>
                </a:lnTo>
                <a:lnTo>
                  <a:pt x="0" y="98672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Freeform 9"/>
          <p:cNvSpPr/>
          <p:nvPr/>
        </p:nvSpPr>
        <p:spPr>
          <a:xfrm>
            <a:off x="299160" y="9177480"/>
            <a:ext cx="958680" cy="919080"/>
          </a:xfrm>
          <a:custGeom>
            <a:avLst/>
            <a:gdLst/>
            <a:ahLst/>
            <a:cxnLst/>
            <a:rect l="l" t="t" r="r" b="b"/>
            <a:pathLst>
              <a:path w="958874" h="919545">
                <a:moveTo>
                  <a:pt x="0" y="0"/>
                </a:moveTo>
                <a:lnTo>
                  <a:pt x="958874" y="0"/>
                </a:lnTo>
                <a:lnTo>
                  <a:pt x="958874" y="919546"/>
                </a:lnTo>
                <a:lnTo>
                  <a:pt x="0" y="91954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Freeform 10"/>
          <p:cNvSpPr/>
          <p:nvPr/>
        </p:nvSpPr>
        <p:spPr>
          <a:xfrm>
            <a:off x="16948800" y="9157680"/>
            <a:ext cx="959040" cy="959040"/>
          </a:xfrm>
          <a:custGeom>
            <a:avLst/>
            <a:gdLst/>
            <a:ahLst/>
            <a:cxnLst/>
            <a:rect l="l" t="t" r="r" b="b"/>
            <a:pathLst>
              <a:path w="959282" h="959282">
                <a:moveTo>
                  <a:pt x="0" y="0"/>
                </a:moveTo>
                <a:lnTo>
                  <a:pt x="959282" y="0"/>
                </a:lnTo>
                <a:lnTo>
                  <a:pt x="959282" y="959282"/>
                </a:lnTo>
                <a:lnTo>
                  <a:pt x="0" y="95928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</TotalTime>
  <Words>352</Words>
  <Application>Microsoft Office PowerPoint</Application>
  <PresentationFormat>Custom</PresentationFormat>
  <Paragraphs>56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Horizon</vt:lpstr>
      <vt:lpstr>Montserrat Bold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Purple Gradient Pitch Deck Presentation</dc:title>
  <dc:subject/>
  <dc:creator/>
  <dc:description/>
  <cp:lastModifiedBy>Kesav Sampath</cp:lastModifiedBy>
  <cp:revision>5</cp:revision>
  <dcterms:created xsi:type="dcterms:W3CDTF">2006-08-16T00:00:00Z</dcterms:created>
  <dcterms:modified xsi:type="dcterms:W3CDTF">2026-01-29T05:12:48Z</dcterms:modified>
  <dc:identifier>DAG--jPZ_r8</dc:identifier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